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482" r:id="rId2"/>
    <p:sldId id="461" r:id="rId3"/>
    <p:sldId id="462" r:id="rId4"/>
    <p:sldId id="463" r:id="rId5"/>
    <p:sldId id="516" r:id="rId6"/>
    <p:sldId id="536" r:id="rId7"/>
    <p:sldId id="517" r:id="rId8"/>
    <p:sldId id="518" r:id="rId9"/>
    <p:sldId id="519" r:id="rId10"/>
    <p:sldId id="520" r:id="rId11"/>
    <p:sldId id="521" r:id="rId12"/>
    <p:sldId id="522" r:id="rId13"/>
    <p:sldId id="534" r:id="rId14"/>
    <p:sldId id="535" r:id="rId15"/>
    <p:sldId id="523" r:id="rId16"/>
    <p:sldId id="524" r:id="rId17"/>
    <p:sldId id="525" r:id="rId18"/>
    <p:sldId id="526" r:id="rId19"/>
    <p:sldId id="527" r:id="rId20"/>
    <p:sldId id="528" r:id="rId21"/>
    <p:sldId id="529" r:id="rId22"/>
    <p:sldId id="530" r:id="rId23"/>
    <p:sldId id="537" r:id="rId24"/>
    <p:sldId id="531" r:id="rId25"/>
    <p:sldId id="538" r:id="rId26"/>
  </p:sldIdLst>
  <p:sldSz cx="9144000" cy="6858000" type="screen4x3"/>
  <p:notesSz cx="6669088" cy="9928225"/>
  <p:embeddedFontLst>
    <p:embeddedFont>
      <p:font typeface="Bookman Old Style" panose="02050604050505020204" pitchFamily="18" charset="0"/>
      <p:regular r:id="rId29"/>
      <p:bold r:id="rId30"/>
      <p:italic r:id="rId31"/>
      <p:boldItalic r:id="rId32"/>
    </p:embeddedFont>
    <p:embeddedFont>
      <p:font typeface="Brush Script MT" panose="03060802040406070304" pitchFamily="66" charset="0"/>
      <p:italic r:id="rId33"/>
    </p:embeddedFont>
    <p:embeddedFont>
      <p:font typeface="Cambria Math" panose="02040503050406030204" pitchFamily="18" charset="0"/>
      <p:regular r:id="rId34"/>
    </p:embeddedFont>
    <p:embeddedFont>
      <p:font typeface="PMingLiU" panose="02020500000000000000" pitchFamily="18" charset="-120"/>
      <p:regular r:id="rId35"/>
    </p:embeddedFont>
    <p:embeddedFont>
      <p:font typeface="PMingLiU" panose="02020500000000000000" pitchFamily="18" charset="-120"/>
      <p:regular r:id="rId35"/>
    </p:embeddedFont>
    <p:embeddedFont>
      <p:font typeface="Tempus Sans ITC" panose="04020404030D07020202" pitchFamily="82" charset="0"/>
      <p:regular r:id="rId36"/>
    </p:embeddedFont>
  </p:embeddedFontLst>
  <p:custDataLst>
    <p:tags r:id="rId3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1" autoAdjust="0"/>
    <p:restoredTop sz="96441" autoAdjust="0"/>
  </p:normalViewPr>
  <p:slideViewPr>
    <p:cSldViewPr snapToGrid="0">
      <p:cViewPr varScale="1">
        <p:scale>
          <a:sx n="91" d="100"/>
          <a:sy n="91" d="100"/>
        </p:scale>
        <p:origin x="2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F84BD58-DD16-48BC-A642-CA1B52E7BC8C}" type="datetimeFigureOut">
              <a:rPr lang="zh-TW" altLang="en-US"/>
              <a:pPr>
                <a:defRPr/>
              </a:pPr>
              <a:t>2018/10/26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2E7555B-60A1-41E9-84C0-F2F98B01D1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178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1E687-F1F8-424A-8771-FFAE8C2F0B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4823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9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D2C0AAE-01D7-44D5-B70D-AD8F85567EA2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43591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777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32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259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98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286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72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394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752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14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64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67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157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82C37CE-56F2-47E2-80B0-846E0730284A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新細明體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97180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Random Variables</a:t>
            </a:r>
            <a:endParaRPr lang="en-US" sz="4400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75674" y="4105279"/>
            <a:ext cx="6400800" cy="10525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Hubert Chan  (Chapter 6)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75674" y="5053921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Useful rules for deriving expected values [O2]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447800"/>
                <a:ext cx="8301038" cy="4724400"/>
              </a:xfrm>
            </p:spPr>
            <p:txBody>
              <a:bodyPr/>
              <a:lstStyle/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dirty="0"/>
                  <a:t>Let X and Y be random variables on a space S, then </a:t>
                </a:r>
              </a:p>
              <a:p>
                <a:r>
                  <a:rPr lang="en-GB" sz="2600" dirty="0"/>
                  <a:t>X + Y is also a random variable on S, and</a:t>
                </a:r>
              </a:p>
              <a:p>
                <a:r>
                  <a:rPr lang="en-GB" sz="2600" dirty="0"/>
                  <a:t>E( X + Y ) = E(X) + E(Y).</a:t>
                </a:r>
              </a:p>
              <a:p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b="1" u="sng" dirty="0"/>
                  <a:t>Proof</a:t>
                </a:r>
                <a:r>
                  <a:rPr lang="en-GB" sz="2600" dirty="0"/>
                  <a:t>.  </a:t>
                </a:r>
              </a:p>
              <a:p>
                <a:pPr>
                  <a:buFontTx/>
                  <a:buNone/>
                </a:pPr>
                <a:r>
                  <a:rPr lang="en-GB" sz="2600" b="1" dirty="0">
                    <a:solidFill>
                      <a:srgbClr val="A50021"/>
                    </a:solidFill>
                  </a:rPr>
                  <a:t> E( X + Y )</a:t>
                </a:r>
                <a:r>
                  <a:rPr lang="en-GB" sz="2600" dirty="0"/>
                  <a:t> = </a:t>
                </a:r>
                <a:r>
                  <a:rPr lang="en-GB" sz="2600" dirty="0">
                    <a:sym typeface="Symbol" pitchFamily="18" charset="2"/>
                  </a:rPr>
                  <a:t> </a:t>
                </a:r>
                <a14:m>
                  <m:oMath xmlns:m="http://schemas.openxmlformats.org/officeDocument/2006/math"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in</m:t>
                    </m:r>
                    <m: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Ω</m:t>
                    </m:r>
                  </m:oMath>
                </a14:m>
                <a:r>
                  <a:rPr lang="en-GB" sz="2600" dirty="0">
                    <a:sym typeface="Symbol" pitchFamily="18" charset="2"/>
                  </a:rPr>
                  <a:t> p(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( X(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+ Y 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)</a:t>
                </a:r>
              </a:p>
              <a:p>
                <a:pPr>
                  <a:buFontTx/>
                  <a:buNone/>
                </a:pPr>
                <a:r>
                  <a:rPr lang="en-GB" sz="2600" dirty="0">
                    <a:sym typeface="Symbol" pitchFamily="18" charset="2"/>
                  </a:rPr>
                  <a:t>=  </a:t>
                </a:r>
                <a14:m>
                  <m:oMath xmlns:m="http://schemas.openxmlformats.org/officeDocument/2006/math">
                    <m:r>
                      <a:rPr lang="en-US" sz="2600" i="1" baseline="-25000"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600" i="1" baseline="-2500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aseline="-25000">
                        <a:latin typeface="Cambria Math"/>
                        <a:sym typeface="Symbol" pitchFamily="18" charset="2"/>
                      </a:rPr>
                      <m:t>in</m:t>
                    </m:r>
                    <m:r>
                      <a:rPr lang="en-US" sz="2600" baseline="-2500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aseline="-25000">
                        <a:latin typeface="Cambria Math"/>
                        <a:sym typeface="Symbol" pitchFamily="18" charset="2"/>
                      </a:rPr>
                      <m:t>Ω</m:t>
                    </m:r>
                  </m:oMath>
                </a14:m>
                <a:r>
                  <a:rPr lang="en-GB" sz="2600" dirty="0">
                    <a:sym typeface="Symbol" pitchFamily="18" charset="2"/>
                  </a:rPr>
                  <a:t> p(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( X(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)  +   </a:t>
                </a:r>
                <a:r>
                  <a:rPr lang="en-GB" sz="2600" i="1" baseline="-25000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baseline="-25000" dirty="0">
                    <a:sym typeface="Symbol" pitchFamily="18" charset="2"/>
                  </a:rPr>
                  <a:t>  in S</a:t>
                </a:r>
                <a:r>
                  <a:rPr lang="en-GB" sz="2600" dirty="0">
                    <a:sym typeface="Symbol" pitchFamily="18" charset="2"/>
                  </a:rPr>
                  <a:t> p(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Y 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</a:t>
                </a:r>
              </a:p>
              <a:p>
                <a:pPr>
                  <a:buFontTx/>
                  <a:buNone/>
                </a:pPr>
                <a:r>
                  <a:rPr lang="en-GB" sz="2600" dirty="0">
                    <a:sym typeface="Symbol" pitchFamily="18" charset="2"/>
                  </a:rPr>
                  <a:t>= E(X) + E(Y)</a:t>
                </a:r>
              </a:p>
              <a:p>
                <a:pPr>
                  <a:buFontTx/>
                  <a:buNone/>
                </a:pPr>
                <a:endParaRPr lang="en-GB" sz="26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97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447800"/>
                <a:ext cx="8301038" cy="4724400"/>
              </a:xfrm>
              <a:blipFill rotWithShape="1">
                <a:blip r:embed="rId2"/>
                <a:stretch>
                  <a:fillRect l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7385050" y="2819400"/>
            <a:ext cx="1477963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7807325" y="3657600"/>
            <a:ext cx="563563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651750" y="3265488"/>
            <a:ext cx="971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outcome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8159750" y="4038600"/>
            <a:ext cx="1397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8018463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8247063" y="42672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X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7877175" y="4343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0102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Useful rules for deriving expected values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endParaRPr lang="en-GB" sz="2600" dirty="0"/>
          </a:p>
          <a:p>
            <a:pPr>
              <a:buFontTx/>
              <a:buNone/>
            </a:pPr>
            <a:r>
              <a:rPr lang="en-GB" sz="2600" dirty="0"/>
              <a:t>Let X be a random variable on a space S, and let </a:t>
            </a:r>
            <a:r>
              <a:rPr lang="en-GB" sz="2600" i="1" dirty="0"/>
              <a:t>a</a:t>
            </a:r>
            <a:r>
              <a:rPr lang="en-GB" sz="2600" dirty="0"/>
              <a:t> be a real number. Then </a:t>
            </a:r>
          </a:p>
          <a:p>
            <a:r>
              <a:rPr lang="en-GB" sz="2600" dirty="0" err="1"/>
              <a:t>aX</a:t>
            </a:r>
            <a:r>
              <a:rPr lang="en-GB" sz="2600" dirty="0"/>
              <a:t> is also a random variable on S, and</a:t>
            </a:r>
          </a:p>
          <a:p>
            <a:r>
              <a:rPr lang="en-GB" sz="2600" dirty="0"/>
              <a:t>E( </a:t>
            </a:r>
            <a:r>
              <a:rPr lang="en-GB" sz="2600" dirty="0" err="1"/>
              <a:t>aX</a:t>
            </a:r>
            <a:r>
              <a:rPr lang="en-GB" sz="2600" dirty="0"/>
              <a:t>) = a E(X).</a:t>
            </a:r>
          </a:p>
          <a:p>
            <a:endParaRPr lang="en-GB" sz="2600" dirty="0"/>
          </a:p>
          <a:p>
            <a:pPr>
              <a:buFontTx/>
              <a:buNone/>
            </a:pPr>
            <a:r>
              <a:rPr lang="en-GB" sz="2600" b="1" u="sng" dirty="0"/>
              <a:t>Proof</a:t>
            </a:r>
            <a:r>
              <a:rPr lang="en-GB" sz="2600" dirty="0"/>
              <a:t>.  </a:t>
            </a:r>
          </a:p>
          <a:p>
            <a:pPr>
              <a:buFontTx/>
              <a:buNone/>
            </a:pPr>
            <a:r>
              <a:rPr lang="en-GB" sz="2600" b="1" dirty="0">
                <a:solidFill>
                  <a:srgbClr val="A50021"/>
                </a:solidFill>
              </a:rPr>
              <a:t> E( </a:t>
            </a:r>
            <a:r>
              <a:rPr lang="en-GB" sz="2600" b="1" dirty="0" err="1">
                <a:solidFill>
                  <a:srgbClr val="A50021"/>
                </a:solidFill>
              </a:rPr>
              <a:t>aX</a:t>
            </a:r>
            <a:r>
              <a:rPr lang="en-GB" sz="2600" b="1" dirty="0">
                <a:solidFill>
                  <a:srgbClr val="A50021"/>
                </a:solidFill>
              </a:rPr>
              <a:t> )</a:t>
            </a:r>
            <a:r>
              <a:rPr lang="en-GB" sz="2600" dirty="0"/>
              <a:t> = </a:t>
            </a:r>
            <a:r>
              <a:rPr lang="en-GB" sz="2600" dirty="0">
                <a:sym typeface="Symbol" pitchFamily="18" charset="2"/>
              </a:rPr>
              <a:t> </a:t>
            </a:r>
            <a:r>
              <a:rPr lang="en-GB" sz="2600" i="1" baseline="-25000" dirty="0">
                <a:latin typeface="Palatino"/>
                <a:sym typeface="Symbol" pitchFamily="18" charset="2"/>
              </a:rPr>
              <a:t>t</a:t>
            </a:r>
            <a:r>
              <a:rPr lang="en-GB" sz="2600" baseline="-25000" dirty="0">
                <a:sym typeface="Symbol" pitchFamily="18" charset="2"/>
              </a:rPr>
              <a:t>  in S</a:t>
            </a:r>
            <a:r>
              <a:rPr lang="en-GB" sz="2600" dirty="0">
                <a:sym typeface="Symbol" pitchFamily="18" charset="2"/>
              </a:rPr>
              <a:t> p(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( </a:t>
            </a:r>
            <a:r>
              <a:rPr lang="en-GB" sz="2600" dirty="0" err="1">
                <a:sym typeface="Symbol" pitchFamily="18" charset="2"/>
              </a:rPr>
              <a:t>aX</a:t>
            </a:r>
            <a:r>
              <a:rPr lang="en-GB" sz="2600" dirty="0">
                <a:sym typeface="Symbol" pitchFamily="18" charset="2"/>
              </a:rPr>
              <a:t>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)</a:t>
            </a:r>
          </a:p>
          <a:p>
            <a:pPr>
              <a:buFontTx/>
              <a:buNone/>
            </a:pPr>
            <a:r>
              <a:rPr lang="en-GB" sz="2600" dirty="0">
                <a:sym typeface="Symbol" pitchFamily="18" charset="2"/>
              </a:rPr>
              <a:t>= a  </a:t>
            </a:r>
            <a:r>
              <a:rPr lang="en-GB" sz="2600" i="1" baseline="-25000" dirty="0">
                <a:latin typeface="Palatino"/>
                <a:sym typeface="Symbol" pitchFamily="18" charset="2"/>
              </a:rPr>
              <a:t>t</a:t>
            </a:r>
            <a:r>
              <a:rPr lang="en-GB" sz="2600" baseline="-25000" dirty="0">
                <a:sym typeface="Symbol" pitchFamily="18" charset="2"/>
              </a:rPr>
              <a:t>  in S</a:t>
            </a:r>
            <a:r>
              <a:rPr lang="en-GB" sz="2600" dirty="0">
                <a:sym typeface="Symbol" pitchFamily="18" charset="2"/>
              </a:rPr>
              <a:t> p(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( X(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)</a:t>
            </a:r>
          </a:p>
          <a:p>
            <a:pPr>
              <a:buFontTx/>
              <a:buNone/>
            </a:pPr>
            <a:r>
              <a:rPr lang="en-GB" sz="2600" dirty="0">
                <a:sym typeface="Symbol" pitchFamily="18" charset="2"/>
              </a:rPr>
              <a:t>= a E(X)</a:t>
            </a:r>
          </a:p>
          <a:p>
            <a:pPr>
              <a:buFontTx/>
              <a:buNone/>
            </a:pPr>
            <a:endParaRPr lang="en-GB" sz="2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290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Example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r>
              <a:rPr lang="en-GB" sz="2600" dirty="0"/>
              <a:t>Use the “sum rule” to derive the expected value of the sum of the numbers when we roll a pair of fair dice (denoted by X).</a:t>
            </a:r>
          </a:p>
          <a:p>
            <a:r>
              <a:rPr lang="en-GB" sz="2600" dirty="0"/>
              <a:t>Suppose the dice are coloured </a:t>
            </a:r>
            <a:r>
              <a:rPr lang="en-GB" sz="2600" dirty="0">
                <a:solidFill>
                  <a:srgbClr val="FF0000"/>
                </a:solidFill>
              </a:rPr>
              <a:t>red</a:t>
            </a:r>
            <a:r>
              <a:rPr lang="en-GB" sz="2600" dirty="0"/>
              <a:t> and </a:t>
            </a:r>
            <a:r>
              <a:rPr lang="en-GB" sz="2600" dirty="0">
                <a:solidFill>
                  <a:srgbClr val="0000FF"/>
                </a:solidFill>
              </a:rPr>
              <a:t>blue</a:t>
            </a:r>
            <a:r>
              <a:rPr lang="en-GB" sz="2600" dirty="0"/>
              <a:t>.</a:t>
            </a:r>
          </a:p>
          <a:p>
            <a:r>
              <a:rPr lang="en-GB" sz="2600" dirty="0"/>
              <a:t>Let X</a:t>
            </a:r>
            <a:r>
              <a:rPr lang="en-GB" sz="2600" baseline="-25000" dirty="0"/>
              <a:t>1</a:t>
            </a:r>
            <a:r>
              <a:rPr lang="en-GB" sz="2600" dirty="0"/>
              <a:t> be the number on the red die, and let X</a:t>
            </a:r>
            <a:r>
              <a:rPr lang="en-GB" sz="2600" baseline="-25000" dirty="0"/>
              <a:t>2</a:t>
            </a:r>
            <a:r>
              <a:rPr lang="en-GB" sz="2600" dirty="0"/>
              <a:t> be the number on the blue die.</a:t>
            </a:r>
          </a:p>
          <a:p>
            <a:r>
              <a:rPr lang="en-GB" sz="2600" dirty="0"/>
              <a:t>E(X</a:t>
            </a:r>
            <a:r>
              <a:rPr lang="en-GB" sz="2600" baseline="-25000" dirty="0"/>
              <a:t>1</a:t>
            </a:r>
            <a:r>
              <a:rPr lang="en-GB" sz="2600" dirty="0"/>
              <a:t>) = E(X</a:t>
            </a:r>
            <a:r>
              <a:rPr lang="en-GB" sz="2600" baseline="-25000" dirty="0"/>
              <a:t>2</a:t>
            </a:r>
            <a:r>
              <a:rPr lang="en-GB" sz="2600" dirty="0"/>
              <a:t>) = 3.5</a:t>
            </a:r>
          </a:p>
          <a:p>
            <a:r>
              <a:rPr lang="en-GB" sz="2600" dirty="0"/>
              <a:t>X = X</a:t>
            </a:r>
            <a:r>
              <a:rPr lang="en-GB" sz="2600" baseline="-25000" dirty="0"/>
              <a:t>1</a:t>
            </a:r>
            <a:r>
              <a:rPr lang="en-GB" sz="2600" dirty="0"/>
              <a:t> + X</a:t>
            </a:r>
            <a:r>
              <a:rPr lang="en-GB" sz="2600" baseline="-25000" dirty="0"/>
              <a:t>2</a:t>
            </a:r>
            <a:r>
              <a:rPr lang="en-GB" sz="2600" dirty="0"/>
              <a:t> . Thus, E(X) = E(X</a:t>
            </a:r>
            <a:r>
              <a:rPr lang="en-GB" sz="2600" baseline="-25000" dirty="0"/>
              <a:t>1</a:t>
            </a:r>
            <a:r>
              <a:rPr lang="en-GB" sz="2600" dirty="0"/>
              <a:t>) + E(X</a:t>
            </a:r>
            <a:r>
              <a:rPr lang="en-GB" sz="2600" baseline="-25000" dirty="0"/>
              <a:t>2</a:t>
            </a:r>
            <a:r>
              <a:rPr lang="en-GB" sz="2600" dirty="0"/>
              <a:t>) = 7 </a:t>
            </a:r>
          </a:p>
        </p:txBody>
      </p:sp>
    </p:spTree>
    <p:extLst>
      <p:ext uri="{BB962C8B-B14F-4D97-AF65-F5344CB8AC3E}">
        <p14:creationId xmlns:p14="http://schemas.microsoft.com/office/powerpoint/2010/main" val="118994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54922"/>
                <a:ext cx="8071503" cy="166429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Bernoulli(p) random variable: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,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0 , 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𝑝𝑟𝑜𝑏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𝑝𝑟𝑜𝑏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54922"/>
                <a:ext cx="8071503" cy="1664294"/>
              </a:xfrm>
              <a:blipFill rotWithShape="1">
                <a:blip r:embed="rId2"/>
                <a:stretch>
                  <a:fillRect l="-1133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560" y="3204665"/>
                <a:ext cx="6584495" cy="2739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Binomial random variable:</a:t>
                </a:r>
              </a:p>
              <a:p>
                <a:r>
                  <a:rPr lang="en-US" dirty="0"/>
                  <a:t>For positive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and real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∈[0,1]</m:t>
                    </m:r>
                  </m:oMath>
                </a14:m>
                <a:r>
                  <a:rPr lang="en-US" dirty="0"/>
                  <a:t>,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independent Bernoulli(p) random variables.</a:t>
                </a:r>
              </a:p>
              <a:p>
                <a:endParaRPr lang="en-US" dirty="0"/>
              </a:p>
              <a:p>
                <a:r>
                  <a:rPr lang="en-US" dirty="0"/>
                  <a:t>Define Bin(</a:t>
                </a:r>
                <a:r>
                  <a:rPr lang="en-US" dirty="0" err="1"/>
                  <a:t>n,p</a:t>
                </a:r>
                <a:r>
                  <a:rPr lang="en-US" dirty="0"/>
                  <a:t>)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“Flipping a biased coin n times, where p = probability of heads”</a:t>
                </a:r>
              </a:p>
              <a:p>
                <a:endParaRPr lang="en-US" dirty="0"/>
              </a:p>
              <a:p>
                <a:r>
                  <a:rPr lang="en-US" dirty="0"/>
                  <a:t>For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what is </a:t>
                </a:r>
                <a:r>
                  <a:rPr lang="en-US" dirty="0" err="1"/>
                  <a:t>Pr</a:t>
                </a:r>
                <a:r>
                  <a:rPr lang="en-US" dirty="0"/>
                  <a:t>[B = k]?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0" y="3204665"/>
                <a:ext cx="6584495" cy="2739211"/>
              </a:xfrm>
              <a:prstGeom prst="rect">
                <a:avLst/>
              </a:prstGeom>
              <a:blipFill rotWithShape="1">
                <a:blip r:embed="rId3"/>
                <a:stretch>
                  <a:fillRect l="-1944" t="-2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946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Expectation of Bin(</a:t>
            </a:r>
            <a:r>
              <a:rPr lang="en-US" dirty="0" err="1"/>
              <a:t>n,p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754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What about product?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Let X and Y be two random variables of a space 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Is E(XY) = E(X) E(Y)?</a:t>
            </a:r>
          </a:p>
        </p:txBody>
      </p:sp>
    </p:spTree>
    <p:extLst>
      <p:ext uri="{BB962C8B-B14F-4D97-AF65-F5344CB8AC3E}">
        <p14:creationId xmlns:p14="http://schemas.microsoft.com/office/powerpoint/2010/main" val="118519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What about product?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Let X and Y be two random variables of a space S. Is E(XY) = E(X) E(Y)?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Example: Consider tossing a fair coin twice.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	</a:t>
            </a:r>
            <a:r>
              <a:rPr lang="en-US" altLang="zh-TW" dirty="0"/>
              <a:t>Associate head with 2 and tail with 1.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	What is the expected value of the </a:t>
            </a:r>
            <a:r>
              <a:rPr lang="en-US" altLang="zh-TW" dirty="0">
                <a:solidFill>
                  <a:srgbClr val="0000FF"/>
                </a:solidFill>
              </a:rPr>
              <a:t>product of the numbers</a:t>
            </a:r>
            <a:r>
              <a:rPr lang="en-US" altLang="zh-TW" dirty="0"/>
              <a:t> obtained in tossing a coin twice.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(1,1) → 1; (1,2) → 2; (2,1) → 2; (2,2) → 4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product: (1+2+2+4) / 4 = 2.25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1st flip: (1+2) / 2 =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2nd flip: (1+2) / 2 =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Note that 2.25 = 1.5 </a:t>
            </a:r>
            <a:r>
              <a:rPr lang="en-US" altLang="zh-CN" dirty="0"/>
              <a:t>× 1.5!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3524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Counter Example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Consider the previous experiment again. Define a random variable X as follows: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X = (the first number) × (the sum of the two numbers)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(1, 1) → 1 × 2 = 2; (1, 2) → 1 × 3 = 3; 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(2, 1) → 2 × 3 = 6; (2, 2) → 2 × 4 = 8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X: (2+3+6+8) / 4 = 4.75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the first number: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sum: (2+3+3+4) / 4 = 3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</a:pPr>
            <a:r>
              <a:rPr lang="en-US" altLang="zh-TW" dirty="0"/>
              <a:t>4.75 ≠ 1.5 × 3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</p:txBody>
      </p:sp>
      <p:sp>
        <p:nvSpPr>
          <p:cNvPr id="4" name="TextBox 3"/>
          <p:cNvSpPr txBox="1"/>
          <p:nvPr/>
        </p:nvSpPr>
        <p:spPr>
          <a:xfrm>
            <a:off x="3247054" y="5187821"/>
            <a:ext cx="40494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Why?  Because the first number and the sum is not independent. </a:t>
            </a:r>
          </a:p>
        </p:txBody>
      </p:sp>
    </p:spTree>
    <p:extLst>
      <p:ext uri="{BB962C8B-B14F-4D97-AF65-F5344CB8AC3E}">
        <p14:creationId xmlns:p14="http://schemas.microsoft.com/office/powerpoint/2010/main" val="3734327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Counter Example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80388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100"/>
              <a:t>Consider the experiment of flipping a fair coin twice.</a:t>
            </a:r>
          </a:p>
          <a:p>
            <a:pPr>
              <a:buFontTx/>
              <a:buNone/>
            </a:pPr>
            <a:endParaRPr lang="en-US" altLang="zh-TW" sz="3100"/>
          </a:p>
          <a:p>
            <a:pPr>
              <a:buFontTx/>
              <a:buNone/>
            </a:pPr>
            <a:r>
              <a:rPr lang="en-US" altLang="zh-TW" sz="3100"/>
              <a:t>Expected (number of) heads = 1</a:t>
            </a:r>
          </a:p>
          <a:p>
            <a:pPr>
              <a:buFontTx/>
              <a:buNone/>
            </a:pPr>
            <a:r>
              <a:rPr lang="en-US" altLang="zh-TW" sz="3100"/>
              <a:t>Expected tails = 1		</a:t>
            </a:r>
          </a:p>
          <a:p>
            <a:pPr>
              <a:buFontTx/>
              <a:buNone/>
            </a:pPr>
            <a:r>
              <a:rPr lang="en-US" altLang="zh-TW" sz="3100"/>
              <a:t>Expected heads </a:t>
            </a:r>
            <a:r>
              <a:rPr lang="en-US" altLang="zh-TW" sz="3100" b="1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en-US" altLang="zh-TW" sz="3100"/>
              <a:t> expected tails = 1</a:t>
            </a:r>
          </a:p>
          <a:p>
            <a:pPr>
              <a:buFontTx/>
              <a:buNone/>
            </a:pPr>
            <a:endParaRPr lang="en-US" altLang="zh-TW" sz="3100"/>
          </a:p>
          <a:p>
            <a:pPr>
              <a:buFontTx/>
              <a:buNone/>
            </a:pPr>
            <a:r>
              <a:rPr lang="en-US" altLang="zh-TW" sz="3100"/>
              <a:t>Expected (heads </a:t>
            </a:r>
            <a:r>
              <a:rPr lang="en-US" altLang="zh-TW" sz="350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en-US" altLang="zh-TW" sz="3100"/>
              <a:t> tails) = 2 / 4 = 0.5</a:t>
            </a:r>
          </a:p>
          <a:p>
            <a:pPr>
              <a:buFontTx/>
              <a:buNone/>
            </a:pPr>
            <a:endParaRPr lang="en-US" altLang="zh-TW" sz="3500"/>
          </a:p>
        </p:txBody>
      </p:sp>
    </p:spTree>
    <p:extLst>
      <p:ext uri="{BB962C8B-B14F-4D97-AF65-F5344CB8AC3E}">
        <p14:creationId xmlns:p14="http://schemas.microsoft.com/office/powerpoint/2010/main" val="133883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Independent random variables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447800"/>
                <a:ext cx="7999413" cy="47244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GB" sz="2600" dirty="0"/>
                  <a:t>Tw</a:t>
                </a:r>
                <a:r>
                  <a:rPr lang="en-GB" altLang="zh-TW" sz="2600" dirty="0"/>
                  <a:t>o</a:t>
                </a:r>
                <a:r>
                  <a:rPr lang="en-GB" sz="2600" dirty="0"/>
                  <a:t> random variables (with countable ranges) X and Y over a sample space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dirty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GB" sz="2600" dirty="0"/>
                  <a:t> are independent if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dirty="0"/>
                  <a:t>for </a:t>
                </a:r>
                <a:r>
                  <a:rPr lang="en-GB" sz="2600" dirty="0">
                    <a:solidFill>
                      <a:srgbClr val="CC0000"/>
                    </a:solidFill>
                  </a:rPr>
                  <a:t>all</a:t>
                </a:r>
                <a:r>
                  <a:rPr lang="en-GB" sz="2600" dirty="0"/>
                  <a:t> real numbers r</a:t>
                </a:r>
                <a:r>
                  <a:rPr lang="en-GB" sz="2600" baseline="-25000" dirty="0"/>
                  <a:t>1</a:t>
                </a:r>
                <a:r>
                  <a:rPr lang="en-GB" sz="2600" dirty="0"/>
                  <a:t> and r</a:t>
                </a:r>
                <a:r>
                  <a:rPr lang="en-GB" sz="2600" baseline="-25000" dirty="0"/>
                  <a:t>2</a:t>
                </a:r>
                <a:r>
                  <a:rPr lang="en-GB" sz="2600" dirty="0"/>
                  <a:t>, </a:t>
                </a:r>
              </a:p>
              <a:p>
                <a:pPr>
                  <a:buFontTx/>
                  <a:buNone/>
                </a:pPr>
                <a:r>
                  <a:rPr lang="en-GB" sz="2600" u="sng" dirty="0"/>
                  <a:t>the events “</a:t>
                </a:r>
                <a:r>
                  <a:rPr lang="en-GB" sz="2600" b="1" u="sng" dirty="0">
                    <a:solidFill>
                      <a:schemeClr val="accent2"/>
                    </a:solidFill>
                  </a:rPr>
                  <a:t>X </a:t>
                </a:r>
                <a:r>
                  <a:rPr lang="en-GB" sz="2600" u="sng" dirty="0"/>
                  <a:t>= r</a:t>
                </a:r>
                <a:r>
                  <a:rPr lang="en-GB" sz="2600" u="sng" baseline="-25000" dirty="0"/>
                  <a:t>1</a:t>
                </a:r>
                <a:r>
                  <a:rPr lang="en-GB" sz="2600" u="sng" dirty="0"/>
                  <a:t>” </a:t>
                </a:r>
                <a:r>
                  <a:rPr lang="en-GB" sz="2600" b="1" u="sng" dirty="0">
                    <a:solidFill>
                      <a:srgbClr val="CC0000"/>
                    </a:solidFill>
                  </a:rPr>
                  <a:t> </a:t>
                </a:r>
                <a:r>
                  <a:rPr lang="en-GB" sz="2600" u="sng" dirty="0"/>
                  <a:t>and “</a:t>
                </a:r>
                <a:r>
                  <a:rPr lang="en-GB" sz="2600" b="1" u="sng" dirty="0">
                    <a:solidFill>
                      <a:schemeClr val="accent2"/>
                    </a:solidFill>
                  </a:rPr>
                  <a:t>Y </a:t>
                </a:r>
                <a:r>
                  <a:rPr lang="en-GB" sz="2600" u="sng" dirty="0"/>
                  <a:t>= r</a:t>
                </a:r>
                <a:r>
                  <a:rPr lang="en-GB" sz="2600" u="sng" baseline="-25000" dirty="0"/>
                  <a:t>2 </a:t>
                </a:r>
                <a:r>
                  <a:rPr lang="en-GB" sz="2600" u="sng" dirty="0"/>
                  <a:t>” </a:t>
                </a:r>
                <a:r>
                  <a:rPr lang="en-GB" sz="2600" b="1" u="sng" dirty="0">
                    <a:solidFill>
                      <a:srgbClr val="CC0000"/>
                    </a:solidFill>
                  </a:rPr>
                  <a:t> </a:t>
                </a:r>
                <a:r>
                  <a:rPr lang="en-GB" sz="2600" u="sng" dirty="0"/>
                  <a:t>are independent</a:t>
                </a:r>
                <a:r>
                  <a:rPr lang="en-GB" sz="2600" dirty="0"/>
                  <a:t>,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dirty="0"/>
                  <a:t>i.e., </a:t>
                </a:r>
                <a:r>
                  <a:rPr lang="en-GB" sz="2600" b="1" dirty="0">
                    <a:solidFill>
                      <a:srgbClr val="CC0000"/>
                    </a:solidFill>
                  </a:rPr>
                  <a:t>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X = </a:t>
                </a:r>
                <a:r>
                  <a:rPr lang="en-GB" sz="2600" dirty="0"/>
                  <a:t>r</a:t>
                </a:r>
                <a:r>
                  <a:rPr lang="en-GB" sz="2600" baseline="-25000" dirty="0"/>
                  <a:t>1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 </a:t>
                </a:r>
                <a:r>
                  <a:rPr lang="en-GB" sz="2600" b="1" dirty="0"/>
                  <a:t>and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 Y = </a:t>
                </a:r>
                <a:r>
                  <a:rPr lang="en-GB" sz="2600" dirty="0"/>
                  <a:t>r</a:t>
                </a:r>
                <a:r>
                  <a:rPr lang="en-GB" sz="2600" baseline="-25000" dirty="0"/>
                  <a:t>2</a:t>
                </a:r>
                <a:r>
                  <a:rPr lang="en-GB" sz="2600" b="1" dirty="0">
                    <a:solidFill>
                      <a:srgbClr val="CC0000"/>
                    </a:solidFill>
                  </a:rPr>
                  <a:t>)</a:t>
                </a:r>
                <a:r>
                  <a:rPr lang="en-GB" sz="2600" dirty="0"/>
                  <a:t> = 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X </a:t>
                </a:r>
                <a:r>
                  <a:rPr lang="en-GB" sz="2600" dirty="0"/>
                  <a:t>= r</a:t>
                </a:r>
                <a:r>
                  <a:rPr lang="en-GB" sz="2600" baseline="-25000" dirty="0"/>
                  <a:t>1</a:t>
                </a:r>
                <a:r>
                  <a:rPr lang="en-GB" sz="2600" dirty="0"/>
                  <a:t>) </a:t>
                </a:r>
                <a:r>
                  <a:rPr lang="en-GB" sz="2600" dirty="0">
                    <a:solidFill>
                      <a:srgbClr val="CC0000"/>
                    </a:solidFill>
                    <a:cs typeface="Times New Roman" pitchFamily="18" charset="0"/>
                  </a:rPr>
                  <a:t>×</a:t>
                </a:r>
                <a:r>
                  <a:rPr lang="en-GB" sz="2600" dirty="0"/>
                  <a:t> 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Y </a:t>
                </a:r>
                <a:r>
                  <a:rPr lang="en-GB" sz="2600" dirty="0"/>
                  <a:t>= r</a:t>
                </a:r>
                <a:r>
                  <a:rPr lang="en-GB" sz="2600" baseline="-25000" dirty="0"/>
                  <a:t>2</a:t>
                </a:r>
                <a:r>
                  <a:rPr lang="en-GB" sz="2600" dirty="0"/>
                  <a:t>).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endParaRPr lang="en-GB" sz="2600" dirty="0"/>
              </a:p>
            </p:txBody>
          </p:sp>
        </mc:Choice>
        <mc:Fallback xmlns="">
          <p:sp>
            <p:nvSpPr>
              <p:cNvPr id="3277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447800"/>
                <a:ext cx="7999413" cy="4724400"/>
              </a:xfrm>
              <a:blipFill rotWithShape="1">
                <a:blip r:embed="rId2"/>
                <a:stretch>
                  <a:fillRect l="-1296" t="-1161" r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95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Random Variables</a:t>
            </a:r>
            <a:endParaRPr lang="en-US" altLang="zh-TW" sz="5400" b="1" i="1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600" dirty="0"/>
              <a:t>In many cases, we associate </a:t>
            </a:r>
            <a:r>
              <a:rPr lang="en-GB" sz="2600"/>
              <a:t>a </a:t>
            </a:r>
            <a:r>
              <a:rPr lang="en-GB" sz="2600" i="1">
                <a:solidFill>
                  <a:srgbClr val="CC0000"/>
                </a:solidFill>
              </a:rPr>
              <a:t>value</a:t>
            </a:r>
            <a:r>
              <a:rPr lang="en-GB" sz="2600"/>
              <a:t> </a:t>
            </a:r>
            <a:r>
              <a:rPr lang="en-GB" sz="2600" dirty="0"/>
              <a:t>with each outcome of an experiment.</a:t>
            </a:r>
          </a:p>
          <a:p>
            <a:pPr>
              <a:buFontTx/>
              <a:buNone/>
            </a:pPr>
            <a:r>
              <a:rPr lang="en-GB" sz="2600" dirty="0"/>
              <a:t>For instance,</a:t>
            </a:r>
          </a:p>
          <a:p>
            <a:pPr>
              <a:buFontTx/>
              <a:buNone/>
            </a:pPr>
            <a:r>
              <a:rPr lang="en-GB" sz="2600" dirty="0"/>
              <a:t>consider the experiment of flipping a coin 10 times, each outcome can be associated with </a:t>
            </a:r>
          </a:p>
          <a:p>
            <a:r>
              <a:rPr lang="en-GB" sz="2600" dirty="0"/>
              <a:t>the number of heads, </a:t>
            </a:r>
          </a:p>
          <a:p>
            <a:r>
              <a:rPr lang="en-GB" sz="2600" dirty="0"/>
              <a:t>the difference between heads &amp; tails, etc.</a:t>
            </a:r>
            <a:endParaRPr lang="en-GB" sz="2600" u="sng" dirty="0"/>
          </a:p>
          <a:p>
            <a:pPr>
              <a:buFontTx/>
              <a:buNone/>
            </a:pPr>
            <a:endParaRPr lang="en-GB" sz="2600" dirty="0"/>
          </a:p>
          <a:p>
            <a:pPr>
              <a:buFontTx/>
              <a:buNone/>
            </a:pPr>
            <a:r>
              <a:rPr lang="en-GB" sz="2600" dirty="0"/>
              <a:t>Each quantity above is called a </a:t>
            </a:r>
            <a:r>
              <a:rPr lang="en-GB" sz="2600" b="1" i="1" dirty="0">
                <a:solidFill>
                  <a:srgbClr val="CC0000"/>
                </a:solidFill>
              </a:rPr>
              <a:t>random variable</a:t>
            </a:r>
            <a:r>
              <a:rPr lang="en-GB" sz="2600" dirty="0"/>
              <a:t>; note that </a:t>
            </a:r>
            <a:r>
              <a:rPr lang="en-GB" sz="2600" u="sng" dirty="0"/>
              <a:t>its value depends on the outcome</a:t>
            </a:r>
            <a:r>
              <a:rPr lang="en-GB" sz="2600" dirty="0"/>
              <a:t> of the experiment and is not fixed in advance.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84175" y="2286000"/>
            <a:ext cx="7975600" cy="2438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541" y="1722794"/>
            <a:ext cx="8440737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Product rule</a:t>
            </a:r>
            <a:br>
              <a:rPr lang="en-US" altLang="zh-TW" dirty="0">
                <a:latin typeface="Brush Script MT" pitchFamily="66" charset="0"/>
              </a:rPr>
            </a:br>
            <a:br>
              <a:rPr lang="en-US" altLang="zh-TW" dirty="0">
                <a:latin typeface="Brush Script MT" pitchFamily="66" charset="0"/>
              </a:rPr>
            </a:br>
            <a:br>
              <a:rPr lang="en-US" altLang="zh-TW" dirty="0">
                <a:latin typeface="Brush Script MT" pitchFamily="66" charset="0"/>
              </a:rPr>
            </a:br>
            <a:r>
              <a:rPr lang="en-GB" sz="2600" dirty="0"/>
              <a:t>If X and Y are independent random variables on a space S, then E(XY) = E(X) E(Y).</a:t>
            </a:r>
            <a:br>
              <a:rPr lang="en-GB" sz="2600" dirty="0"/>
            </a:br>
            <a:br>
              <a:rPr lang="en-GB" sz="2600" dirty="0"/>
            </a:br>
            <a:r>
              <a:rPr lang="en-GB" sz="2600" dirty="0"/>
              <a:t>What about the other direction?</a:t>
            </a:r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3946315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Product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</a:t>
            </a:r>
            <a:r>
              <a:rPr lang="en-GB" dirty="0"/>
              <a:t>E(XY) = E(X) E(Y), can we say X and Y are independent?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No</a:t>
            </a:r>
            <a:r>
              <a:rPr lang="en-GB" dirty="0"/>
              <a:t>. Counter Example:</a:t>
            </a:r>
          </a:p>
          <a:p>
            <a:pPr>
              <a:buNone/>
            </a:pPr>
            <a:r>
              <a:rPr lang="en-GB" dirty="0"/>
              <a:t>Define X as follows: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Define Y as follows (depending on X):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The product XY is always 0. We have E(X) = E(Y) = 0 and E(XY) = 0. Hence E(XY) = E(X) E(Y). However, X and Y are clearly dependent.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8263" y="2858901"/>
          <a:ext cx="1627287" cy="621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4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263" y="2858901"/>
                        <a:ext cx="1627287" cy="621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886319" y="2869951"/>
          <a:ext cx="1457325" cy="60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5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319" y="2869951"/>
                        <a:ext cx="1457325" cy="60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111883" y="2853070"/>
          <a:ext cx="1500188" cy="61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6" name="Equation" r:id="rId7" imgW="901440" imgH="393480" progId="Equation.3">
                  <p:embed/>
                </p:oleObj>
              </mc:Choice>
              <mc:Fallback>
                <p:oleObj name="Equation" r:id="rId7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883" y="2853070"/>
                        <a:ext cx="1500188" cy="6179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945303" y="3840004"/>
          <a:ext cx="23034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7" name="Equation" r:id="rId9" imgW="1384200" imgH="393480" progId="Equation.3">
                  <p:embed/>
                </p:oleObj>
              </mc:Choice>
              <mc:Fallback>
                <p:oleObj name="Equation" r:id="rId9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303" y="3840004"/>
                        <a:ext cx="230346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596471" y="3841202"/>
          <a:ext cx="21336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8" name="Equation" r:id="rId11" imgW="1282680" imgH="393480" progId="Equation.3">
                  <p:embed/>
                </p:oleObj>
              </mc:Choice>
              <mc:Fallback>
                <p:oleObj name="Equation" r:id="rId11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471" y="3841202"/>
                        <a:ext cx="21336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927400" y="4532031"/>
          <a:ext cx="22764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9" name="Equation" r:id="rId13" imgW="1257120" imgH="203040" progId="Equation.3">
                  <p:embed/>
                </p:oleObj>
              </mc:Choice>
              <mc:Fallback>
                <p:oleObj name="Equation" r:id="rId13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400" y="4532031"/>
                        <a:ext cx="22764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145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Infinite Sample Space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295400"/>
            <a:ext cx="8299450" cy="251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Consider the following network protocol.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Repeat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	flip a biased coin which shows head with probability 1/4 and tail with probability 3/4;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	if “head” then send a packet to the network;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until “sent”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6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89747" y="1735494"/>
            <a:ext cx="8439150" cy="2209800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3103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Sample Space</a:t>
            </a:r>
          </a:p>
        </p:txBody>
      </p:sp>
      <p:sp>
        <p:nvSpPr>
          <p:cNvPr id="5" name="Rectangle 4"/>
          <p:cNvSpPr/>
          <p:nvPr/>
        </p:nvSpPr>
        <p:spPr>
          <a:xfrm>
            <a:off x="706579" y="4391005"/>
            <a:ext cx="7055427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dirty="0"/>
              <a:t>Let X = number of iterations used by the protocol.</a:t>
            </a:r>
          </a:p>
          <a:p>
            <a:pPr>
              <a:lnSpc>
                <a:spcPct val="90000"/>
              </a:lnSpc>
              <a:buNone/>
            </a:pPr>
            <a:r>
              <a:rPr lang="en-GB" dirty="0"/>
              <a:t>What is the probability that X= </a:t>
            </a:r>
            <a:r>
              <a:rPr lang="en-GB" i="1" dirty="0"/>
              <a:t>n</a:t>
            </a:r>
            <a:r>
              <a:rPr lang="en-GB" dirty="0"/>
              <a:t>?	Answer: </a:t>
            </a:r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What is the E[X]? (See next page)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45511"/>
              </p:ext>
            </p:extLst>
          </p:nvPr>
        </p:nvGraphicFramePr>
        <p:xfrm>
          <a:off x="5581795" y="5061741"/>
          <a:ext cx="9239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558800" imgH="469900" progId="Equation.3">
                  <p:embed/>
                </p:oleObj>
              </mc:Choice>
              <mc:Fallback>
                <p:oleObj name="Equation" r:id="rId3" imgW="5588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795" y="5061741"/>
                        <a:ext cx="9239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627" y="125402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sample space associated with the network protocol?</a:t>
            </a:r>
          </a:p>
        </p:txBody>
      </p:sp>
    </p:spTree>
    <p:extLst>
      <p:ext uri="{BB962C8B-B14F-4D97-AF65-F5344CB8AC3E}">
        <p14:creationId xmlns:p14="http://schemas.microsoft.com/office/powerpoint/2010/main" val="142526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Infinite Sample Space [O3]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295400"/>
            <a:ext cx="8301038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Let p be the probability of success within each trial.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Let q be the probability of failure within each trial.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</a:t>
            </a:r>
            <a:r>
              <a:rPr lang="en-GB" b="1" dirty="0" err="1">
                <a:solidFill>
                  <a:schemeClr val="accent1"/>
                </a:solidFill>
                <a:sym typeface="Symbol" pitchFamily="18" charset="2"/>
              </a:rPr>
              <a:t>prob</a:t>
            </a:r>
            <a:r>
              <a:rPr lang="en-GB" b="1" dirty="0">
                <a:solidFill>
                  <a:schemeClr val="accent1"/>
                </a:solidFill>
                <a:sym typeface="Symbol" pitchFamily="18" charset="2"/>
              </a:rPr>
              <a:t> of sending the packet in the </a:t>
            </a:r>
            <a:r>
              <a:rPr lang="en-GB" b="1" dirty="0" err="1">
                <a:solidFill>
                  <a:schemeClr val="accent1"/>
                </a:solidFill>
                <a:sym typeface="Symbol" pitchFamily="18" charset="2"/>
              </a:rPr>
              <a:t>i-th</a:t>
            </a:r>
            <a:r>
              <a:rPr lang="en-GB" b="1" dirty="0">
                <a:solidFill>
                  <a:schemeClr val="accent1"/>
                </a:solidFill>
                <a:sym typeface="Symbol" pitchFamily="18" charset="2"/>
              </a:rPr>
              <a:t> trial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</a:t>
            </a: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(q </a:t>
            </a:r>
            <a:r>
              <a:rPr lang="en-GB" b="1" baseline="30000" dirty="0">
                <a:solidFill>
                  <a:srgbClr val="660033"/>
                </a:solidFill>
                <a:sym typeface="Symbol" pitchFamily="18" charset="2"/>
              </a:rPr>
              <a:t>i-1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p)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p </a:t>
            </a: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(q </a:t>
            </a:r>
            <a:r>
              <a:rPr lang="en-GB" b="1" baseline="30000" dirty="0">
                <a:solidFill>
                  <a:srgbClr val="660033"/>
                </a:solidFill>
                <a:sym typeface="Symbol" pitchFamily="18" charset="2"/>
              </a:rPr>
              <a:t>i-1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p / (1 - q)</a:t>
            </a:r>
            <a:r>
              <a:rPr lang="en-GB" sz="2800" b="1" baseline="30000" dirty="0">
                <a:solidFill>
                  <a:srgbClr val="660033"/>
                </a:solidFill>
              </a:rPr>
              <a:t>2</a:t>
            </a:r>
            <a:r>
              <a:rPr lang="en-GB" sz="2800" b="1" dirty="0">
                <a:solidFill>
                  <a:srgbClr val="660033"/>
                </a:solidFill>
              </a:rPr>
              <a:t>  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1 / p = 4</a:t>
            </a:r>
          </a:p>
        </p:txBody>
      </p:sp>
    </p:spTree>
    <p:extLst>
      <p:ext uri="{BB962C8B-B14F-4D97-AF65-F5344CB8AC3E}">
        <p14:creationId xmlns:p14="http://schemas.microsoft.com/office/powerpoint/2010/main" val="2054995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9C08-AE86-4452-9893-D06A3C79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1810-AF35-415E-8BDD-1F0DB2CB2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Example.  Which game is more preferable?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arenBoth"/>
            </a:pPr>
            <a:r>
              <a:rPr lang="en-US" dirty="0"/>
              <a:t>With probability 0.5, win $2; with probability 0.5, win $0.</a:t>
            </a:r>
          </a:p>
          <a:p>
            <a:pPr marL="457200" indent="-457200">
              <a:buAutoNum type="alphaUcParenBoth"/>
            </a:pPr>
            <a:r>
              <a:rPr lang="en-US" dirty="0"/>
              <a:t>With probability 0.5, win $1,000,002; with probability 0.5, lose $1,000,000.</a:t>
            </a:r>
          </a:p>
          <a:p>
            <a:pPr marL="457200" indent="-457200">
              <a:buAutoNum type="alphaUcParenBoth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(B) is more “uncertain’’.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Var[X] = E[(X – E(X))</a:t>
            </a:r>
            <a:r>
              <a:rPr lang="en-US" baseline="30000" dirty="0"/>
              <a:t>2</a:t>
            </a:r>
            <a:r>
              <a:rPr lang="en-US" dirty="0"/>
              <a:t>] = E[X</a:t>
            </a:r>
            <a:r>
              <a:rPr lang="en-US" baseline="30000" dirty="0"/>
              <a:t>2</a:t>
            </a:r>
            <a:r>
              <a:rPr lang="en-US" dirty="0"/>
              <a:t>] – E[X]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28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Formally speaking [O1]</a:t>
            </a:r>
            <a:endParaRPr lang="en-US" altLang="zh-TW" sz="5400" b="1" i="1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295400"/>
            <a:ext cx="829945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/>
              <a:t>With respect to an experiment,</a:t>
            </a:r>
          </a:p>
          <a:p>
            <a:pPr>
              <a:buFontTx/>
              <a:buNone/>
            </a:pPr>
            <a:r>
              <a:rPr lang="en-GB" sz="2800" dirty="0"/>
              <a:t>a random variable is a </a:t>
            </a:r>
            <a:r>
              <a:rPr lang="en-GB" sz="2800" b="1" i="1" u="sng" dirty="0">
                <a:solidFill>
                  <a:srgbClr val="CC0000"/>
                </a:solidFill>
              </a:rPr>
              <a:t>function</a:t>
            </a:r>
            <a:r>
              <a:rPr lang="en-GB" sz="2800" dirty="0"/>
              <a:t>  </a:t>
            </a:r>
          </a:p>
          <a:p>
            <a:r>
              <a:rPr lang="en-GB" sz="2800" dirty="0"/>
              <a:t>from the set of possible outcomes </a:t>
            </a:r>
            <a:r>
              <a:rPr lang="en-GB" sz="2800" dirty="0">
                <a:latin typeface="Symbol" pitchFamily="18" charset="2"/>
                <a:sym typeface="Symbol" pitchFamily="18" charset="2"/>
              </a:rPr>
              <a:t></a:t>
            </a:r>
            <a:endParaRPr lang="en-GB" sz="2800" dirty="0">
              <a:latin typeface="Symbol" pitchFamily="18" charset="2"/>
            </a:endParaRPr>
          </a:p>
          <a:p>
            <a:r>
              <a:rPr lang="en-GB" sz="2800" dirty="0"/>
              <a:t>to the set of real numbers.</a:t>
            </a:r>
          </a:p>
          <a:p>
            <a:pPr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GB" sz="2800" dirty="0"/>
          </a:p>
          <a:p>
            <a:pPr>
              <a:buFontTx/>
              <a:buNone/>
            </a:pPr>
            <a:r>
              <a:rPr lang="en-GB" sz="2800" dirty="0"/>
              <a:t>NB.  A random variable is characterised by the sample space of an experiment.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405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22531" name="Oval 2"/>
          <p:cNvSpPr>
            <a:spLocks noChangeArrowheads="1"/>
          </p:cNvSpPr>
          <p:nvPr/>
        </p:nvSpPr>
        <p:spPr bwMode="auto">
          <a:xfrm>
            <a:off x="492125" y="2057400"/>
            <a:ext cx="7596188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2390775" y="31242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2,6</a:t>
            </a: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743200" y="40386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1,3</a:t>
            </a:r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4360863" y="53340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1,1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1970088" y="47244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4,2</a:t>
            </a:r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4430713" y="41148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5,3</a:t>
            </a: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2813050" y="2819400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290888" y="2501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8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2798763" y="25781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5149850" y="38401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5627688" y="35226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8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5133975" y="35988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5078413" y="50593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5556250" y="4741863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2</a:t>
            </a:r>
          </a:p>
        </p:txBody>
      </p:sp>
      <p:sp>
        <p:nvSpPr>
          <p:cNvPr id="22545" name="Text Box 16"/>
          <p:cNvSpPr txBox="1">
            <a:spLocks noChangeArrowheads="1"/>
          </p:cNvSpPr>
          <p:nvPr/>
        </p:nvSpPr>
        <p:spPr bwMode="auto">
          <a:xfrm>
            <a:off x="5064125" y="48180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V="1">
            <a:off x="3249613" y="37639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3727450" y="3446463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4</a:t>
            </a: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3235325" y="35226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 flipH="1" flipV="1">
            <a:off x="2109788" y="4267200"/>
            <a:ext cx="266700" cy="5794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Text Box 21"/>
          <p:cNvSpPr txBox="1">
            <a:spLocks noChangeArrowheads="1"/>
          </p:cNvSpPr>
          <p:nvPr/>
        </p:nvSpPr>
        <p:spPr bwMode="auto">
          <a:xfrm>
            <a:off x="2039938" y="39036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6</a:t>
            </a:r>
          </a:p>
        </p:txBody>
      </p:sp>
      <p:sp>
        <p:nvSpPr>
          <p:cNvPr id="22551" name="Text Box 22"/>
          <p:cNvSpPr txBox="1">
            <a:spLocks noChangeArrowheads="1"/>
          </p:cNvSpPr>
          <p:nvPr/>
        </p:nvSpPr>
        <p:spPr bwMode="auto">
          <a:xfrm>
            <a:off x="1828800" y="43608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52" name="Text Box 23"/>
          <p:cNvSpPr txBox="1">
            <a:spLocks noChangeArrowheads="1"/>
          </p:cNvSpPr>
          <p:nvPr/>
        </p:nvSpPr>
        <p:spPr bwMode="auto">
          <a:xfrm>
            <a:off x="407988" y="2174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auto">
          <a:xfrm>
            <a:off x="492125" y="203200"/>
            <a:ext cx="7696200" cy="1681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GB" sz="2400"/>
              <a:t>Example: Let </a:t>
            </a:r>
            <a:r>
              <a:rPr lang="en-GB" sz="2400">
                <a:solidFill>
                  <a:srgbClr val="CC0000"/>
                </a:solidFill>
              </a:rPr>
              <a:t>X</a:t>
            </a:r>
            <a:r>
              <a:rPr lang="en-GB" sz="2400"/>
              <a:t> be the </a:t>
            </a:r>
            <a:r>
              <a:rPr lang="en-GB" sz="2400">
                <a:solidFill>
                  <a:srgbClr val="CC0000"/>
                </a:solidFill>
              </a:rPr>
              <a:t>sum</a:t>
            </a:r>
            <a:r>
              <a:rPr lang="en-GB" sz="2400"/>
              <a:t> of the numbers obtained by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rolling a pair of fair dice.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There are 36 possible outcomes, each defines 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a value of </a:t>
            </a:r>
            <a:r>
              <a:rPr lang="en-GB" sz="2400">
                <a:solidFill>
                  <a:srgbClr val="CC0000"/>
                </a:solidFill>
              </a:rPr>
              <a:t>X</a:t>
            </a:r>
            <a:r>
              <a:rPr lang="en-GB" sz="2400"/>
              <a:t> (in the range from 2 to 12).</a:t>
            </a:r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6330950" y="42672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6,4</a:t>
            </a:r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 flipV="1">
            <a:off x="6753225" y="3886200"/>
            <a:ext cx="420688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7104063" y="359886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10</a:t>
            </a:r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6611938" y="36750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81900" y="2590800"/>
            <a:ext cx="1238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empus Sans ITC" pitchFamily="82" charset="0"/>
              </a:rPr>
              <a:t>Sample</a:t>
            </a:r>
          </a:p>
          <a:p>
            <a:pPr eaLnBrk="1" hangingPunct="1"/>
            <a:r>
              <a:rPr lang="en-US" altLang="zh-TW" sz="2800">
                <a:latin typeface="Tempus Sans ITC" pitchFamily="82" charset="0"/>
              </a:rPr>
              <a:t>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  <a:ea typeface="PMingLiU" pitchFamily="18" charset="-120"/>
              </a:rPr>
              <a:t>Random variables and events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371600"/>
            <a:ext cx="7923213" cy="4262438"/>
          </a:xfrm>
          <a:ln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zh-TW" sz="2600"/>
              <a:t>A more intuitive way to look at the random variable X is to examine </a:t>
            </a:r>
            <a:r>
              <a:rPr lang="en-US" altLang="zh-TW" sz="2600" u="sng"/>
              <a:t>the probability of each possible value of X</a:t>
            </a:r>
            <a:r>
              <a:rPr lang="en-US" altLang="zh-TW" sz="2600"/>
              <a:t>.  </a:t>
            </a:r>
          </a:p>
          <a:p>
            <a:pPr>
              <a:buFontTx/>
              <a:buNone/>
            </a:pPr>
            <a:r>
              <a:rPr lang="en-US" altLang="zh-TW" sz="2600"/>
              <a:t>E.g., consider the previous example:</a:t>
            </a:r>
          </a:p>
          <a:p>
            <a:r>
              <a:rPr lang="en-US" altLang="zh-TW" sz="2600"/>
              <a:t>Let p(</a:t>
            </a:r>
            <a:r>
              <a:rPr lang="en-GB" sz="2600" i="1">
                <a:solidFill>
                  <a:schemeClr val="accent2"/>
                </a:solidFill>
                <a:latin typeface="Palatino"/>
                <a:sym typeface="Symbol" pitchFamily="18" charset="2"/>
              </a:rPr>
              <a:t>X=3</a:t>
            </a:r>
            <a:r>
              <a:rPr lang="en-US" altLang="zh-TW" sz="2600"/>
              <a:t>) be the </a:t>
            </a:r>
            <a:r>
              <a:rPr lang="en-US" altLang="zh-TW" sz="2600" i="1" u="sng"/>
              <a:t>probability of the event</a:t>
            </a:r>
            <a:r>
              <a:rPr lang="en-US" altLang="zh-TW" sz="2600"/>
              <a:t> that the sum of the two dice is 3.  </a:t>
            </a:r>
          </a:p>
          <a:p>
            <a:pPr>
              <a:buFontTx/>
              <a:buNone/>
            </a:pPr>
            <a:r>
              <a:rPr lang="en-US" altLang="zh-TW" sz="2600"/>
              <a:t>	This event comprises two outcomes, (1,2) and (2,1).</a:t>
            </a:r>
          </a:p>
          <a:p>
            <a:r>
              <a:rPr lang="en-US" altLang="zh-TW" sz="2600"/>
              <a:t>p(</a:t>
            </a:r>
            <a:r>
              <a:rPr lang="en-GB" sz="2600" i="1">
                <a:solidFill>
                  <a:schemeClr val="accent2"/>
                </a:solidFill>
                <a:latin typeface="Palatino"/>
                <a:sym typeface="Symbol" pitchFamily="18" charset="2"/>
              </a:rPr>
              <a:t>X=3</a:t>
            </a:r>
            <a:r>
              <a:rPr lang="en-US" altLang="zh-TW" sz="2600"/>
              <a:t>) = 2/36.</a:t>
            </a:r>
          </a:p>
          <a:p>
            <a:pPr>
              <a:lnSpc>
                <a:spcPct val="90000"/>
              </a:lnSpc>
            </a:pPr>
            <a:endParaRPr lang="en-US" altLang="zh-TW" sz="12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34464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Events Induced by a Random Variable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sum of numbers from rolling two dice</a:t>
            </a:r>
          </a:p>
          <a:p>
            <a:r>
              <a:rPr lang="en-US" dirty="0"/>
              <a:t>What is the sample space?</a:t>
            </a:r>
          </a:p>
          <a:p>
            <a:r>
              <a:rPr lang="en-US" dirty="0"/>
              <a:t>What is the collection of events induced by X?</a:t>
            </a:r>
          </a:p>
        </p:txBody>
      </p:sp>
    </p:spTree>
    <p:extLst>
      <p:ext uri="{BB962C8B-B14F-4D97-AF65-F5344CB8AC3E}">
        <p14:creationId xmlns:p14="http://schemas.microsoft.com/office/powerpoint/2010/main" val="386468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 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Expected value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838200"/>
            <a:ext cx="8132763" cy="1514475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In the previous example, what is the </a:t>
            </a:r>
            <a:r>
              <a:rPr lang="en-GB" sz="2800">
                <a:solidFill>
                  <a:srgbClr val="CC0000"/>
                </a:solidFill>
              </a:rPr>
              <a:t>expected value</a:t>
            </a:r>
            <a:r>
              <a:rPr lang="en-GB" sz="2800"/>
              <a:t> (average value) of X?</a:t>
            </a:r>
          </a:p>
          <a:p>
            <a:pPr>
              <a:buFontTx/>
              <a:buNone/>
            </a:pPr>
            <a:endParaRPr lang="en-GB" sz="2800"/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Out of the 36 outcomes,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(1,1):  </a:t>
            </a:r>
            <a:r>
              <a:rPr lang="en-GB" sz="2200">
                <a:solidFill>
                  <a:srgbClr val="CC0000"/>
                </a:solidFill>
              </a:rPr>
              <a:t>X=2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(1,2), (2,1): </a:t>
            </a:r>
            <a:r>
              <a:rPr lang="en-GB" sz="2200">
                <a:solidFill>
                  <a:srgbClr val="CC0000"/>
                </a:solidFill>
              </a:rPr>
              <a:t>X=3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(1,3), (2,2), (3,1): </a:t>
            </a:r>
            <a:r>
              <a:rPr lang="en-GB" sz="2200">
                <a:solidFill>
                  <a:srgbClr val="CC0000"/>
                </a:solidFill>
              </a:rPr>
              <a:t>X=4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(1,4), (2,3), (3,2), (4,1): </a:t>
            </a:r>
            <a:r>
              <a:rPr lang="en-GB" sz="2200">
                <a:solidFill>
                  <a:srgbClr val="CC0000"/>
                </a:solidFill>
              </a:rPr>
              <a:t>X=5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(1,5), (2,4), (3,3), (4,2), (5,1): </a:t>
            </a:r>
            <a:r>
              <a:rPr lang="en-GB" sz="2200">
                <a:solidFill>
                  <a:srgbClr val="CC0000"/>
                </a:solidFill>
              </a:rPr>
              <a:t>X=6</a:t>
            </a:r>
            <a:r>
              <a:rPr lang="en-GB" sz="22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(1,6), (2,5), (3,4), (4,3), (5,2), (6,1):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>
                <a:solidFill>
                  <a:srgbClr val="CC0000"/>
                </a:solidFill>
              </a:rPr>
              <a:t>	 X=7</a:t>
            </a:r>
            <a:endParaRPr lang="en-GB" sz="2200"/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(2,6), (3,5), (4,4), (5,3), (6,2): </a:t>
            </a:r>
            <a:r>
              <a:rPr lang="en-GB" sz="2200">
                <a:solidFill>
                  <a:srgbClr val="CC0000"/>
                </a:solidFill>
              </a:rPr>
              <a:t>X=8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(3,6), (4,5), (5,4), (6,3): </a:t>
            </a:r>
            <a:r>
              <a:rPr lang="en-GB" sz="2200">
                <a:solidFill>
                  <a:srgbClr val="CC0000"/>
                </a:solidFill>
              </a:rPr>
              <a:t>X=9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(4,6), (5,5), (6,4): </a:t>
            </a:r>
            <a:r>
              <a:rPr lang="en-GB" sz="2200">
                <a:solidFill>
                  <a:srgbClr val="CC0000"/>
                </a:solidFill>
              </a:rPr>
              <a:t>X=10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(5,6), (6,5): </a:t>
            </a:r>
            <a:r>
              <a:rPr lang="en-GB" sz="2200">
                <a:solidFill>
                  <a:srgbClr val="CC0000"/>
                </a:solidFill>
              </a:rPr>
              <a:t>X=11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(6,6): </a:t>
            </a:r>
            <a:r>
              <a:rPr lang="en-GB" sz="2200">
                <a:solidFill>
                  <a:srgbClr val="CC0000"/>
                </a:solidFill>
              </a:rPr>
              <a:t>X=12</a:t>
            </a:r>
            <a:endParaRPr lang="en-GB" sz="2800">
              <a:solidFill>
                <a:srgbClr val="CC0000"/>
              </a:solidFill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892675" y="2057400"/>
            <a:ext cx="4065588" cy="3540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GB" sz="2800"/>
              <a:t>Expected value of X =</a:t>
            </a:r>
          </a:p>
          <a:p>
            <a:pPr eaLnBrk="1" hangingPunct="1"/>
            <a:endParaRPr lang="en-GB" sz="2800"/>
          </a:p>
          <a:p>
            <a:pPr eaLnBrk="1" hangingPunct="1"/>
            <a:r>
              <a:rPr lang="en-GB" sz="2800"/>
              <a:t>(2 + 3x2 + 4x3 + 5x4</a:t>
            </a:r>
          </a:p>
          <a:p>
            <a:pPr eaLnBrk="1" hangingPunct="1"/>
            <a:r>
              <a:rPr lang="en-GB" sz="2800"/>
              <a:t>+ 6x5 + 7x6 + 8x5 + 9x4</a:t>
            </a:r>
          </a:p>
          <a:p>
            <a:pPr eaLnBrk="1" hangingPunct="1"/>
            <a:r>
              <a:rPr lang="en-GB" sz="2800"/>
              <a:t>+ 10x3 + 11x2 + 12) / 36</a:t>
            </a:r>
          </a:p>
          <a:p>
            <a:pPr eaLnBrk="1" hangingPunct="1"/>
            <a:endParaRPr lang="en-GB" sz="2800"/>
          </a:p>
          <a:p>
            <a:pPr eaLnBrk="1" hangingPunct="1"/>
            <a:r>
              <a:rPr lang="en-GB" sz="2800"/>
              <a:t>= 7</a:t>
            </a:r>
          </a:p>
          <a:p>
            <a:pPr eaLnBrk="1" hangingPunct="1"/>
            <a:r>
              <a:rPr lang="en-GB" sz="2800"/>
              <a:t> 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2485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Definition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143000"/>
                <a:ext cx="8301038" cy="4724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/>
                  <a:t>Consider an experiment with a sample space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.  For any outcome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, let p(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 </a:t>
                </a:r>
                <a:r>
                  <a:rPr lang="en-GB" dirty="0"/>
                  <a:t>) be the probability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occurs.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/>
                  <a:t>Let X be an integer random variable over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.  That is, every outcome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 in S defines a value of X, </a:t>
                </a:r>
                <a:r>
                  <a:rPr lang="en-GB" u="sng" dirty="0"/>
                  <a:t>denoted by X(</a:t>
                </a:r>
                <a:r>
                  <a:rPr lang="en-GB" i="1" u="sng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u="sng" dirty="0"/>
                  <a:t>).</a:t>
                </a:r>
                <a:endParaRPr lang="en-GB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/>
                  <a:t>We define the </a:t>
                </a:r>
                <a:r>
                  <a:rPr lang="en-GB" dirty="0">
                    <a:solidFill>
                      <a:srgbClr val="CC0000"/>
                    </a:solidFill>
                  </a:rPr>
                  <a:t>expected value</a:t>
                </a:r>
                <a:r>
                  <a:rPr lang="en-GB" dirty="0"/>
                  <a:t> of X to be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>
                  <a:sym typeface="Symbol" pitchFamily="18" charset="2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>
                    <a:sym typeface="Symbol" pitchFamily="18" charset="2"/>
                  </a:rPr>
                  <a:t>or </a:t>
                </a:r>
                <a:r>
                  <a:rPr lang="en-GB" dirty="0">
                    <a:solidFill>
                      <a:srgbClr val="660033"/>
                    </a:solidFill>
                    <a:sym typeface="Symbol" pitchFamily="18" charset="2"/>
                  </a:rPr>
                  <a:t>equivalently</a:t>
                </a:r>
                <a:r>
                  <a:rPr lang="en-GB" dirty="0">
                    <a:sym typeface="Symbol" pitchFamily="18" charset="2"/>
                  </a:rPr>
                  <a:t>,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143000"/>
                <a:ext cx="8301038" cy="4724400"/>
              </a:xfrm>
              <a:blipFill rotWithShape="1">
                <a:blip r:embed="rId3"/>
                <a:stretch>
                  <a:fillRect l="-1101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05" name="Text Box 5"/>
              <p:cNvSpPr txBox="1">
                <a:spLocks noChangeArrowheads="1"/>
              </p:cNvSpPr>
              <p:nvPr/>
            </p:nvSpPr>
            <p:spPr bwMode="auto">
              <a:xfrm>
                <a:off x="1923856" y="1892624"/>
                <a:ext cx="1237839" cy="40011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GB" sz="2000" dirty="0"/>
                  <a:t>X: </a:t>
                </a:r>
                <a14:m>
                  <m:oMath xmlns:m="http://schemas.openxmlformats.org/officeDocument/2006/math">
                    <m:r>
                      <a:rPr lang="en-US" sz="2000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US" altLang="zh-TW" sz="2000" dirty="0">
                    <a:sym typeface="Symbol" pitchFamily="18" charset="2"/>
                  </a:rPr>
                  <a:t> Z</a:t>
                </a:r>
              </a:p>
            </p:txBody>
          </p:sp>
        </mc:Choice>
        <mc:Fallback xmlns="">
          <p:sp>
            <p:nvSpPr>
              <p:cNvPr id="2560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3856" y="1892624"/>
                <a:ext cx="123783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5419" t="-7576" r="-4433" b="-2727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1314450" y="2108718"/>
            <a:ext cx="598326" cy="45668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350134"/>
              </p:ext>
            </p:extLst>
          </p:nvPr>
        </p:nvGraphicFramePr>
        <p:xfrm>
          <a:off x="3241675" y="3429000"/>
          <a:ext cx="19145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0" name="Equation" r:id="rId5" imgW="1041120" imgH="279360" progId="Equation.3">
                  <p:embed/>
                </p:oleObj>
              </mc:Choice>
              <mc:Fallback>
                <p:oleObj name="Equation" r:id="rId5" imgW="1041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3429000"/>
                        <a:ext cx="191452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47053" y="4163395"/>
          <a:ext cx="1912775" cy="46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1" name="Equation" r:id="rId7" imgW="1028520" imgH="266400" progId="Equation.3">
                  <p:embed/>
                </p:oleObj>
              </mc:Choice>
              <mc:Fallback>
                <p:oleObj name="Equation" r:id="rId7" imgW="1028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053" y="4163395"/>
                        <a:ext cx="1912775" cy="46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775651" y="3984172"/>
            <a:ext cx="2565918" cy="20434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40963" y="4226768"/>
            <a:ext cx="1922106" cy="47586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924940" y="5393095"/>
            <a:ext cx="1614194" cy="5411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940489" y="4820818"/>
            <a:ext cx="1663959" cy="47586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525208" y="4379167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173755" y="4419600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298163" y="4973216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263951" y="5545493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593632" y="5483290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596743" y="5756988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816790" y="4316833"/>
          <a:ext cx="554394" cy="24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2" name="Equation" r:id="rId9" imgW="380880" imgH="164880" progId="Equation.3">
                  <p:embed/>
                </p:oleObj>
              </mc:Choice>
              <mc:Fallback>
                <p:oleObj name="Equation" r:id="rId9" imgW="380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90" y="4316833"/>
                        <a:ext cx="554394" cy="24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56024" y="5551067"/>
          <a:ext cx="57308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3" name="Equation" r:id="rId11" imgW="393480" imgH="177480" progId="Equation.3">
                  <p:embed/>
                </p:oleObj>
              </mc:Choice>
              <mc:Fallback>
                <p:oleObj name="Equation" r:id="rId11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024" y="5551067"/>
                        <a:ext cx="573087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848345" y="4936317"/>
          <a:ext cx="592138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4" name="Equation" r:id="rId13" imgW="406080" imgH="164880" progId="Equation.3">
                  <p:embed/>
                </p:oleObj>
              </mc:Choice>
              <mc:Fallback>
                <p:oleObj name="Equation" r:id="rId13" imgW="4060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345" y="4936317"/>
                        <a:ext cx="592138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945632" y="4039476"/>
          <a:ext cx="32129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5" name="Equation" r:id="rId15" imgW="139680" imgH="177480" progId="Equation.3">
                  <p:embed/>
                </p:oleObj>
              </mc:Choice>
              <mc:Fallback>
                <p:oleObj name="Equation" r:id="rId15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5632" y="4039476"/>
                        <a:ext cx="321290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84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  </a:t>
            </a:r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Example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What is the </a:t>
            </a:r>
            <a:r>
              <a:rPr lang="en-GB" sz="2800" i="1" u="sng"/>
              <a:t>expected number of heads</a:t>
            </a:r>
            <a:r>
              <a:rPr lang="en-GB" sz="2800"/>
              <a:t> in flipping a fair coin four times?</a:t>
            </a:r>
          </a:p>
          <a:p>
            <a:pPr>
              <a:buFontTx/>
              <a:buNone/>
            </a:pPr>
            <a:endParaRPr lang="en-GB" sz="2800"/>
          </a:p>
          <a:p>
            <a:pPr>
              <a:buFontTx/>
              <a:buNone/>
            </a:pPr>
            <a:r>
              <a:rPr lang="en-GB" sz="2800"/>
              <a:t>1 x </a:t>
            </a:r>
            <a:r>
              <a:rPr lang="en-GB" sz="2800">
                <a:solidFill>
                  <a:schemeClr val="accent2"/>
                </a:solidFill>
              </a:rPr>
              <a:t>C(4,1)</a:t>
            </a:r>
            <a:r>
              <a:rPr lang="en-GB" sz="2800"/>
              <a:t> 1/2 (1/2)</a:t>
            </a:r>
            <a:r>
              <a:rPr lang="en-GB" sz="2800" baseline="30000"/>
              <a:t>3</a:t>
            </a:r>
            <a:endParaRPr lang="en-GB" sz="2800"/>
          </a:p>
          <a:p>
            <a:pPr>
              <a:buFontTx/>
              <a:buNone/>
            </a:pPr>
            <a:r>
              <a:rPr lang="en-GB" sz="2800"/>
              <a:t>+ 2 x C(4,2) (1/2)</a:t>
            </a:r>
            <a:r>
              <a:rPr lang="en-GB" sz="2800" baseline="30000"/>
              <a:t>2 </a:t>
            </a:r>
            <a:r>
              <a:rPr lang="en-GB" sz="2800"/>
              <a:t>(1/2)</a:t>
            </a:r>
            <a:r>
              <a:rPr lang="en-GB" sz="2800" baseline="30000"/>
              <a:t>2</a:t>
            </a:r>
          </a:p>
          <a:p>
            <a:pPr>
              <a:buFontTx/>
              <a:buNone/>
            </a:pPr>
            <a:r>
              <a:rPr lang="en-GB" sz="2800"/>
              <a:t>+ 3 x C(4,3) (1/2)</a:t>
            </a:r>
            <a:r>
              <a:rPr lang="en-GB" sz="2800" baseline="30000"/>
              <a:t>3</a:t>
            </a:r>
            <a:r>
              <a:rPr lang="en-GB" sz="2800"/>
              <a:t> 1/2</a:t>
            </a:r>
          </a:p>
          <a:p>
            <a:pPr>
              <a:buFontTx/>
              <a:buNone/>
            </a:pPr>
            <a:r>
              <a:rPr lang="en-GB" sz="2800"/>
              <a:t>+ 4 x (1/2)</a:t>
            </a:r>
            <a:r>
              <a:rPr lang="en-GB" sz="2800" baseline="30000"/>
              <a:t>4</a:t>
            </a:r>
          </a:p>
          <a:p>
            <a:pPr>
              <a:buFontTx/>
              <a:buNone/>
            </a:pPr>
            <a:endParaRPr lang="en-GB" sz="2800" baseline="30000"/>
          </a:p>
          <a:p>
            <a:pPr>
              <a:buFontTx/>
              <a:buNone/>
            </a:pPr>
            <a:r>
              <a:rPr lang="en-GB" sz="2800"/>
              <a:t>= 4/16 + 2 x 6/16 + 3 x 4/16 + 4 x 1/16</a:t>
            </a:r>
          </a:p>
          <a:p>
            <a:pPr>
              <a:buFontTx/>
              <a:buNone/>
            </a:pPr>
            <a:r>
              <a:rPr lang="en-GB" sz="2800"/>
              <a:t>= 2</a:t>
            </a:r>
          </a:p>
          <a:p>
            <a:pPr algn="ctr">
              <a:buFontTx/>
              <a:buNone/>
            </a:pPr>
            <a:endParaRPr lang="en-GB" sz="280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125538" y="2895600"/>
            <a:ext cx="246221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H="1">
            <a:off x="3727450" y="2971800"/>
            <a:ext cx="119697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4979988" y="2608263"/>
            <a:ext cx="279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Prob [# of heads = 1]</a:t>
            </a: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1547813" y="3886200"/>
            <a:ext cx="2532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1476375" y="44196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1406525" y="5029200"/>
            <a:ext cx="84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4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  <p:tag name="FIRSTFCHEN@PGAEKPTMCIW0Y5HA" val="478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1597</Words>
  <Application>Microsoft Office PowerPoint</Application>
  <PresentationFormat>On-screen Show (4:3)</PresentationFormat>
  <Paragraphs>236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PMingLiU</vt:lpstr>
      <vt:lpstr>Wingdings</vt:lpstr>
      <vt:lpstr>Bookman Old Style</vt:lpstr>
      <vt:lpstr>Brush Script MT</vt:lpstr>
      <vt:lpstr>Cambria Math</vt:lpstr>
      <vt:lpstr>Times New Roman</vt:lpstr>
      <vt:lpstr>Symbol</vt:lpstr>
      <vt:lpstr>Palatino</vt:lpstr>
      <vt:lpstr>Tempus Sans ITC</vt:lpstr>
      <vt:lpstr>PMingLiU</vt:lpstr>
      <vt:lpstr>Arial</vt:lpstr>
      <vt:lpstr>template</vt:lpstr>
      <vt:lpstr>Equation</vt:lpstr>
      <vt:lpstr>Random Variables</vt:lpstr>
      <vt:lpstr>Random Variables</vt:lpstr>
      <vt:lpstr>Formally speaking [O1]</vt:lpstr>
      <vt:lpstr>PowerPoint Presentation</vt:lpstr>
      <vt:lpstr>Random variables and events</vt:lpstr>
      <vt:lpstr>Collection of Events Induced by a Random Variable </vt:lpstr>
      <vt:lpstr>Expected value</vt:lpstr>
      <vt:lpstr>Definition</vt:lpstr>
      <vt:lpstr>Example</vt:lpstr>
      <vt:lpstr>Useful rules for deriving expected values [O2]</vt:lpstr>
      <vt:lpstr>Useful rules for deriving expected values</vt:lpstr>
      <vt:lpstr>Example</vt:lpstr>
      <vt:lpstr>Binomial Distribution</vt:lpstr>
      <vt:lpstr>Exercise: Expectation of Bin(n,p)</vt:lpstr>
      <vt:lpstr>What about product?</vt:lpstr>
      <vt:lpstr>What about product?</vt:lpstr>
      <vt:lpstr>Counter Example</vt:lpstr>
      <vt:lpstr>Counter Example</vt:lpstr>
      <vt:lpstr>Independent random variables</vt:lpstr>
      <vt:lpstr>Product rule   If X and Y are independent random variables on a space S, then E(XY) = E(X) E(Y).  What about the other direction?</vt:lpstr>
      <vt:lpstr>Product rule</vt:lpstr>
      <vt:lpstr>Infinite Sample Space</vt:lpstr>
      <vt:lpstr>Infinite Sample Space</vt:lpstr>
      <vt:lpstr>Infinite Sample Space [O3]</vt:lpstr>
      <vt:lpstr>Variance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680</cp:revision>
  <dcterms:created xsi:type="dcterms:W3CDTF">2003-08-29T13:25:09Z</dcterms:created>
  <dcterms:modified xsi:type="dcterms:W3CDTF">2018-10-26T01:09:15Z</dcterms:modified>
</cp:coreProperties>
</file>